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66" r:id="rId3"/>
    <p:sldId id="261" r:id="rId4"/>
    <p:sldId id="274" r:id="rId5"/>
    <p:sldId id="286" r:id="rId6"/>
    <p:sldId id="271" r:id="rId7"/>
    <p:sldId id="278" r:id="rId8"/>
    <p:sldId id="279" r:id="rId9"/>
    <p:sldId id="280" r:id="rId10"/>
    <p:sldId id="268" r:id="rId11"/>
    <p:sldId id="277" r:id="rId12"/>
    <p:sldId id="276" r:id="rId13"/>
    <p:sldId id="272" r:id="rId14"/>
    <p:sldId id="287" r:id="rId15"/>
    <p:sldId id="288" r:id="rId16"/>
    <p:sldId id="289" r:id="rId17"/>
    <p:sldId id="290" r:id="rId18"/>
    <p:sldId id="291" r:id="rId19"/>
    <p:sldId id="281" r:id="rId20"/>
    <p:sldId id="282" r:id="rId21"/>
    <p:sldId id="283" r:id="rId22"/>
    <p:sldId id="284" r:id="rId23"/>
    <p:sldId id="285" r:id="rId24"/>
    <p:sldId id="262" r:id="rId25"/>
    <p:sldId id="269" r:id="rId2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11FC44-3068-4664-9C37-B7BCD916BF1B}" v="29" dt="2019-07-20T15:03:56.5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5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o, Varenka" userId="695a1538-9d64-4100-b7c1-a243e6ec3f92" providerId="ADAL" clId="{7911FC44-3068-4664-9C37-B7BCD916BF1B}"/>
    <pc:docChg chg="custSel delSld modSld sldOrd">
      <pc:chgData name="Rico, Varenka" userId="695a1538-9d64-4100-b7c1-a243e6ec3f92" providerId="ADAL" clId="{7911FC44-3068-4664-9C37-B7BCD916BF1B}" dt="2019-07-20T15:03:56.550" v="38"/>
      <pc:docMkLst>
        <pc:docMk/>
      </pc:docMkLst>
      <pc:sldChg chg="addSp delSp modSp">
        <pc:chgData name="Rico, Varenka" userId="695a1538-9d64-4100-b7c1-a243e6ec3f92" providerId="ADAL" clId="{7911FC44-3068-4664-9C37-B7BCD916BF1B}" dt="2019-07-20T14:54:13.233" v="6" actId="1076"/>
        <pc:sldMkLst>
          <pc:docMk/>
          <pc:sldMk cId="3074280519" sldId="268"/>
        </pc:sldMkLst>
        <pc:spChg chg="del mod">
          <ac:chgData name="Rico, Varenka" userId="695a1538-9d64-4100-b7c1-a243e6ec3f92" providerId="ADAL" clId="{7911FC44-3068-4664-9C37-B7BCD916BF1B}" dt="2019-07-20T14:54:04.850" v="4" actId="478"/>
          <ac:spMkLst>
            <pc:docMk/>
            <pc:sldMk cId="3074280519" sldId="268"/>
            <ac:spMk id="5" creationId="{00000000-0000-0000-0000-000000000000}"/>
          </ac:spMkLst>
        </pc:spChg>
        <pc:spChg chg="add del mod">
          <ac:chgData name="Rico, Varenka" userId="695a1538-9d64-4100-b7c1-a243e6ec3f92" providerId="ADAL" clId="{7911FC44-3068-4664-9C37-B7BCD916BF1B}" dt="2019-07-20T14:54:10.489" v="5"/>
          <ac:spMkLst>
            <pc:docMk/>
            <pc:sldMk cId="3074280519" sldId="268"/>
            <ac:spMk id="7" creationId="{D3F7EDFD-372E-4F4F-A26E-622B5B1E9C43}"/>
          </ac:spMkLst>
        </pc:spChg>
        <pc:picChg chg="add mod">
          <ac:chgData name="Rico, Varenka" userId="695a1538-9d64-4100-b7c1-a243e6ec3f92" providerId="ADAL" clId="{7911FC44-3068-4664-9C37-B7BCD916BF1B}" dt="2019-07-20T14:54:01.753" v="2" actId="1076"/>
          <ac:picMkLst>
            <pc:docMk/>
            <pc:sldMk cId="3074280519" sldId="268"/>
            <ac:picMk id="6" creationId="{E9592984-466E-4C47-8813-955F2332D90F}"/>
          </ac:picMkLst>
        </pc:picChg>
        <pc:picChg chg="add mod">
          <ac:chgData name="Rico, Varenka" userId="695a1538-9d64-4100-b7c1-a243e6ec3f92" providerId="ADAL" clId="{7911FC44-3068-4664-9C37-B7BCD916BF1B}" dt="2019-07-20T14:54:13.233" v="6" actId="1076"/>
          <ac:picMkLst>
            <pc:docMk/>
            <pc:sldMk cId="3074280519" sldId="268"/>
            <ac:picMk id="9" creationId="{91E62BD3-13FE-43A9-B51C-4F1DAAA65469}"/>
          </ac:picMkLst>
        </pc:picChg>
      </pc:sldChg>
      <pc:sldChg chg="addSp delSp modSp">
        <pc:chgData name="Rico, Varenka" userId="695a1538-9d64-4100-b7c1-a243e6ec3f92" providerId="ADAL" clId="{7911FC44-3068-4664-9C37-B7BCD916BF1B}" dt="2019-07-20T15:03:38.031" v="37" actId="14100"/>
        <pc:sldMkLst>
          <pc:docMk/>
          <pc:sldMk cId="829270277" sldId="276"/>
        </pc:sldMkLst>
        <pc:picChg chg="add del mod">
          <ac:chgData name="Rico, Varenka" userId="695a1538-9d64-4100-b7c1-a243e6ec3f92" providerId="ADAL" clId="{7911FC44-3068-4664-9C37-B7BCD916BF1B}" dt="2019-07-20T14:54:45.654" v="9" actId="478"/>
          <ac:picMkLst>
            <pc:docMk/>
            <pc:sldMk cId="829270277" sldId="276"/>
            <ac:picMk id="3" creationId="{C9D03D9E-2BEE-4264-BD13-F6C45F0556EA}"/>
          </ac:picMkLst>
        </pc:picChg>
        <pc:picChg chg="add del mod">
          <ac:chgData name="Rico, Varenka" userId="695a1538-9d64-4100-b7c1-a243e6ec3f92" providerId="ADAL" clId="{7911FC44-3068-4664-9C37-B7BCD916BF1B}" dt="2019-07-20T14:57:05.029" v="12" actId="478"/>
          <ac:picMkLst>
            <pc:docMk/>
            <pc:sldMk cId="829270277" sldId="276"/>
            <ac:picMk id="6" creationId="{B0B02DEE-BB74-4529-8C6D-80D0BD6B3CAC}"/>
          </ac:picMkLst>
        </pc:picChg>
        <pc:picChg chg="add del">
          <ac:chgData name="Rico, Varenka" userId="695a1538-9d64-4100-b7c1-a243e6ec3f92" providerId="ADAL" clId="{7911FC44-3068-4664-9C37-B7BCD916BF1B}" dt="2019-07-20T15:01:57.965" v="34" actId="478"/>
          <ac:picMkLst>
            <pc:docMk/>
            <pc:sldMk cId="829270277" sldId="276"/>
            <ac:picMk id="7" creationId="{6C346B10-4F18-45B9-B8AF-0F13289A5652}"/>
          </ac:picMkLst>
        </pc:picChg>
        <pc:picChg chg="add mod">
          <ac:chgData name="Rico, Varenka" userId="695a1538-9d64-4100-b7c1-a243e6ec3f92" providerId="ADAL" clId="{7911FC44-3068-4664-9C37-B7BCD916BF1B}" dt="2019-07-20T15:03:38.031" v="37" actId="14100"/>
          <ac:picMkLst>
            <pc:docMk/>
            <pc:sldMk cId="829270277" sldId="276"/>
            <ac:picMk id="8" creationId="{2A12CD1C-ACAC-40E9-84D6-A0B7C88BEA6F}"/>
          </ac:picMkLst>
        </pc:picChg>
        <pc:picChg chg="add del mod">
          <ac:chgData name="Rico, Varenka" userId="695a1538-9d64-4100-b7c1-a243e6ec3f92" providerId="ADAL" clId="{7911FC44-3068-4664-9C37-B7BCD916BF1B}" dt="2019-07-20T14:58:48.854" v="16" actId="478"/>
          <ac:picMkLst>
            <pc:docMk/>
            <pc:sldMk cId="829270277" sldId="276"/>
            <ac:picMk id="1026" creationId="{0F884137-F193-4EA0-B83E-EFF4B72FD6AC}"/>
          </ac:picMkLst>
        </pc:picChg>
        <pc:picChg chg="add del mod">
          <ac:chgData name="Rico, Varenka" userId="695a1538-9d64-4100-b7c1-a243e6ec3f92" providerId="ADAL" clId="{7911FC44-3068-4664-9C37-B7BCD916BF1B}" dt="2019-07-20T14:58:56.775" v="20" actId="478"/>
          <ac:picMkLst>
            <pc:docMk/>
            <pc:sldMk cId="829270277" sldId="276"/>
            <ac:picMk id="1028" creationId="{E98A233D-FEBD-464B-B700-1B27CE871BF3}"/>
          </ac:picMkLst>
        </pc:picChg>
        <pc:picChg chg="add mod">
          <ac:chgData name="Rico, Varenka" userId="695a1538-9d64-4100-b7c1-a243e6ec3f92" providerId="ADAL" clId="{7911FC44-3068-4664-9C37-B7BCD916BF1B}" dt="2019-07-20T15:00:48.199" v="32" actId="1076"/>
          <ac:picMkLst>
            <pc:docMk/>
            <pc:sldMk cId="829270277" sldId="276"/>
            <ac:picMk id="1030" creationId="{635DDE62-E7F8-44EF-B471-55BBB4F652B4}"/>
          </ac:picMkLst>
        </pc:picChg>
      </pc:sldChg>
      <pc:sldChg chg="ord">
        <pc:chgData name="Rico, Varenka" userId="695a1538-9d64-4100-b7c1-a243e6ec3f92" providerId="ADAL" clId="{7911FC44-3068-4664-9C37-B7BCD916BF1B}" dt="2019-07-20T15:03:56.550" v="38"/>
        <pc:sldMkLst>
          <pc:docMk/>
          <pc:sldMk cId="3878813976" sldId="277"/>
        </pc:sldMkLst>
      </pc:sldChg>
      <pc:sldChg chg="addSp modSp ord">
        <pc:chgData name="Rico, Varenka" userId="695a1538-9d64-4100-b7c1-a243e6ec3f92" providerId="ADAL" clId="{7911FC44-3068-4664-9C37-B7BCD916BF1B}" dt="2019-07-20T14:59:33.824" v="26" actId="1076"/>
        <pc:sldMkLst>
          <pc:docMk/>
          <pc:sldMk cId="1159585982" sldId="279"/>
        </pc:sldMkLst>
        <pc:picChg chg="add mod">
          <ac:chgData name="Rico, Varenka" userId="695a1538-9d64-4100-b7c1-a243e6ec3f92" providerId="ADAL" clId="{7911FC44-3068-4664-9C37-B7BCD916BF1B}" dt="2019-07-20T14:59:33.824" v="26" actId="1076"/>
          <ac:picMkLst>
            <pc:docMk/>
            <pc:sldMk cId="1159585982" sldId="279"/>
            <ac:picMk id="2050" creationId="{C0F1077E-E58A-4B0B-AD18-65AF41B663F8}"/>
          </ac:picMkLst>
        </pc:picChg>
      </pc:sldChg>
      <pc:sldChg chg="addSp modSp ord">
        <pc:chgData name="Rico, Varenka" userId="695a1538-9d64-4100-b7c1-a243e6ec3f92" providerId="ADAL" clId="{7911FC44-3068-4664-9C37-B7BCD916BF1B}" dt="2019-07-20T14:59:43.264" v="29" actId="1076"/>
        <pc:sldMkLst>
          <pc:docMk/>
          <pc:sldMk cId="2792095292" sldId="280"/>
        </pc:sldMkLst>
        <pc:picChg chg="add mod">
          <ac:chgData name="Rico, Varenka" userId="695a1538-9d64-4100-b7c1-a243e6ec3f92" providerId="ADAL" clId="{7911FC44-3068-4664-9C37-B7BCD916BF1B}" dt="2019-07-20T14:59:43.264" v="29" actId="1076"/>
          <ac:picMkLst>
            <pc:docMk/>
            <pc:sldMk cId="2792095292" sldId="280"/>
            <ac:picMk id="3074" creationId="{7715AA96-6567-4F9C-B129-B8B047A327DB}"/>
          </ac:picMkLst>
        </pc:picChg>
      </pc:sldChg>
      <pc:sldChg chg="del">
        <pc:chgData name="Rico, Varenka" userId="695a1538-9d64-4100-b7c1-a243e6ec3f92" providerId="ADAL" clId="{7911FC44-3068-4664-9C37-B7BCD916BF1B}" dt="2019-07-20T14:52:52.461" v="0" actId="2696"/>
        <pc:sldMkLst>
          <pc:docMk/>
          <pc:sldMk cId="3238701236" sldId="287"/>
        </pc:sldMkLst>
      </pc:sldChg>
    </pc:docChg>
  </pc:docChgLst>
</pc:chgInfo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4A9074-446F-604D-8A54-F99B0756FC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2B171B3-7A10-7C4A-8CB3-3C989FC01D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09AD52-3626-144D-92FD-01C709515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0DAA08-FDAF-B54A-AF61-6DAF1D929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891CA0-020D-D645-96B7-9A5B7F8B3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27605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C9C4A8-1B7A-F44D-9111-298A2BC92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BDB130B-BC0F-E54F-8087-C7A6719F65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E24D70-F4A4-9F4D-8837-42C1DCE65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19C15D1-856F-3641-A18E-2872ABBE9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414A66-F4E4-9E43-9348-3C194BBCF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4584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8B2AD0F-D378-404A-A4DF-894F47BFF4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10B9E16-0CD9-7D4A-87AC-579F61D67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017663-4878-CB42-BC8F-2E485010C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C8B2C2B-B43E-FA48-8997-6705B37F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CD612B-23E9-224F-95CF-BC097D7BC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890709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32841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51329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8527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643667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9450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3670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9289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02603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BC60B0-DE9E-764C-B259-31DE8C826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73CE58-2886-A64C-898C-09CB8CC6B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76C3F8-67C0-C14D-B90A-BCA4ED190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A58D89-9B53-8C4B-BDC5-3E65C9FAD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7E0B0C-B267-754A-A4DA-F55C715BA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05043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310093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024301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447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A98637-2111-574D-9D69-ACBF1EC3D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31F4B3-9815-DB46-9BD4-F197802EA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6CEC98-4EB9-BF42-A445-C4F457D74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93C0A69-E78F-A84C-B920-86E1B7779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CB22E3-AEAE-0C47-A716-CFF9EA5CD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6277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73FC6D-5DF7-BE4A-BBC7-605244C07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2D3D3A-1948-CF4E-A2D8-D4D87BFAF9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E0DFEE1-34EB-CC4C-9799-78D2E2D3C4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51E2B48-B160-2B4C-BEDB-5C37F57E9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F8E171-FCFA-244A-B7D4-2250F4026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46E2F51-F397-6B4B-A221-24403E0B1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11435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8D03E0-37FD-804A-ACCA-5C84F511B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7EDE6E2-46E2-204E-9032-504DA04DB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47ABF15-F86D-444C-9004-81CC1E2522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06CDB6E-0FCE-6641-B685-4A981D93AC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E6CCB3E-863A-FD41-AEBA-4700853109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0FA18C0-5E4E-F54E-9669-F83C02C1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2A6F117-3942-DB41-A7B4-33CE824E5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973BEEE-75EA-A54D-BFF4-E179174AB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6854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C67F3-0BB7-E742-91E1-A4F0DE93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951FA6E-8774-1A4F-BFC4-DC3A2893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5423DFA-A4B8-2241-9B38-5598858E1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6E33397-1FD2-7B4E-8496-1F7587C06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0015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4B6DFE0-77B2-5B46-892E-20701CA9A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8364373-0D7A-7F4D-86AA-FB44C3BEA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7698EEC-615D-164C-B148-6F3303CE7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58391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AC3E4E-96E4-804D-A5E2-30CEB497B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724CB7-6574-9749-BA84-058BCDB1A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B88C9E4-AFA8-CB43-90F5-607C03A85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5B74BFB-C9D9-9640-8310-810A3735A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8BD0935-600F-C844-B91B-7318B47DD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CC8227-0A4E-364A-9625-676F71F25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6053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CAC3CE-F81A-7744-8476-FAF194F66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2359777-FFF4-AB44-BF89-67AB235569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6646517-081C-E240-AAD1-9CF1E37F7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B1CF4EB-069D-5E43-B0E1-F3969001F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709C75E-9C7B-5C41-8400-7E82F1AB0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F2E3D94-E84F-204A-8A6E-529D036FD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31449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21BCEA3-17DD-714A-B30B-AAD708D8C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ECAA56-341F-EE42-94F4-E7E4A3C76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A4AE21-0688-374E-BD74-9BE55DF70D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BB28C1-A448-9244-8670-9B83AEBB01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F967EA1-F83F-3242-871B-19409E2E13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6915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EF71977-4D99-324B-BFA6-DEB5460CCB20}" type="datetimeFigureOut">
              <a:rPr lang="es-MX" smtClean="0"/>
              <a:t>20/07/19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0D08CF61-7969-8E45-8666-BE007543A4AA}" type="slidenum">
              <a:rPr lang="es-MX" smtClean="0"/>
              <a:t>‹Nº›</a:t>
            </a:fld>
            <a:endParaRPr lang="es-MX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0297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www.people.hbs.edu/rditella/papers/AERPoliceCrime.pdf" TargetMode="Externa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350B182-F3D2-BD4D-82F6-F46E0B208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561" y="1358032"/>
            <a:ext cx="8882743" cy="2220686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72257994-BD97-4691-8B89-198A6D2BA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2DDC01F-4B07-CB46-B110-14C392F14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2561" y="4519749"/>
            <a:ext cx="8882743" cy="668994"/>
          </a:xfrm>
          <a:solidFill>
            <a:srgbClr val="FFFFFF"/>
          </a:solidFill>
          <a:ln w="38100">
            <a:solidFill>
              <a:srgbClr val="404040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s-MX" sz="4000" dirty="0" err="1">
                <a:solidFill>
                  <a:srgbClr val="404040"/>
                </a:solidFill>
                <a:latin typeface="Century Gothic" panose="020B0502020202020204" pitchFamily="34" charset="0"/>
              </a:rPr>
              <a:t>Seguridad_CDMX</a:t>
            </a:r>
            <a:endParaRPr lang="es-MX" sz="4000" dirty="0">
              <a:solidFill>
                <a:srgbClr val="404040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4728BC8-138D-5044-B3EB-7C6C09F70E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7293" y="5376761"/>
            <a:ext cx="3849243" cy="1293221"/>
          </a:xfrm>
        </p:spPr>
        <p:txBody>
          <a:bodyPr>
            <a:normAutofit fontScale="92500" lnSpcReduction="2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800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Varenka</a:t>
            </a:r>
            <a:r>
              <a:rPr lang="es-MX" sz="1800" dirty="0">
                <a:solidFill>
                  <a:srgbClr val="FFFFFF"/>
                </a:solidFill>
                <a:latin typeface="Century Gothic" panose="020B0502020202020204" pitchFamily="34" charset="0"/>
              </a:rPr>
              <a:t> Rico Jaime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800" dirty="0">
                <a:solidFill>
                  <a:srgbClr val="FFFFFF"/>
                </a:solidFill>
                <a:latin typeface="Century Gothic" panose="020B0502020202020204" pitchFamily="34" charset="0"/>
              </a:rPr>
              <a:t>Hugo Bárcenas López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800" dirty="0">
                <a:solidFill>
                  <a:srgbClr val="FFFFFF"/>
                </a:solidFill>
                <a:latin typeface="Century Gothic" panose="020B0502020202020204" pitchFamily="34" charset="0"/>
              </a:rPr>
              <a:t>Benjamín Tello Bravo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800" dirty="0">
                <a:solidFill>
                  <a:srgbClr val="FFFFFF"/>
                </a:solidFill>
                <a:latin typeface="Century Gothic" panose="020B0502020202020204" pitchFamily="34" charset="0"/>
              </a:rPr>
              <a:t>José Luis Mendoza Luna </a:t>
            </a:r>
          </a:p>
          <a:p>
            <a:endParaRPr lang="es-MX" sz="1800" dirty="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460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547037-A407-324E-B5A1-BB9785B77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15956"/>
            <a:ext cx="11029615" cy="4913551"/>
          </a:xfrm>
        </p:spPr>
        <p:txBody>
          <a:bodyPr>
            <a:normAutofit/>
          </a:bodyPr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s-MX" altLang="es-MX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s-MX" dirty="0"/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 txBox="1">
            <a:spLocks/>
          </p:cNvSpPr>
          <p:nvPr/>
        </p:nvSpPr>
        <p:spPr>
          <a:xfrm>
            <a:off x="581191" y="1129992"/>
            <a:ext cx="11029616" cy="5551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dirty="0" err="1"/>
              <a:t>Questions</a:t>
            </a:r>
            <a:r>
              <a:rPr lang="es-MX" dirty="0"/>
              <a:t> &amp; Data</a:t>
            </a:r>
          </a:p>
        </p:txBody>
      </p:sp>
    </p:spTree>
    <p:extLst>
      <p:ext uri="{BB962C8B-B14F-4D97-AF65-F5344CB8AC3E}">
        <p14:creationId xmlns:p14="http://schemas.microsoft.com/office/powerpoint/2010/main" val="3878813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 txBox="1">
            <a:spLocks/>
          </p:cNvSpPr>
          <p:nvPr/>
        </p:nvSpPr>
        <p:spPr>
          <a:xfrm>
            <a:off x="581191" y="1129992"/>
            <a:ext cx="11029616" cy="5551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/>
              <a:t>Questions &amp; Data</a:t>
            </a:r>
            <a:endParaRPr lang="es-MX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35DDE62-E7F8-44EF-B471-55BBB4F652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1" y="2655279"/>
            <a:ext cx="4832978" cy="3427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A12CD1C-ACAC-40E9-84D6-A0B7C88BEA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6562" y="2655278"/>
            <a:ext cx="4952201" cy="330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270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B7D02C-F642-492B-8E97-FDE1C0FDA3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507414"/>
            <a:ext cx="10808703" cy="3903332"/>
          </a:xfrm>
        </p:spPr>
        <p:txBody>
          <a:bodyPr anchor="t">
            <a:noAutofit/>
          </a:bodyPr>
          <a:lstStyle/>
          <a:p>
            <a:pPr lvl="0" defTabSz="914400" eaLnBrk="0" fontAlgn="base" hangingPunct="0">
              <a:spcAft>
                <a:spcPct val="0"/>
              </a:spcAft>
            </a:pPr>
            <a:br>
              <a:rPr lang="es-MX" altLang="es-MX" sz="18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endParaRPr lang="es-MX" sz="1800" dirty="0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D0BA34-24BC-4C63-945A-90AA854E1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47415D-11C2-4BA0-A3EE-E0DA219B3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4053" y="5732719"/>
            <a:ext cx="803308" cy="803308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 txBox="1">
            <a:spLocks/>
          </p:cNvSpPr>
          <p:nvPr/>
        </p:nvSpPr>
        <p:spPr>
          <a:xfrm>
            <a:off x="486091" y="-47450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/>
              <a:t>Data Cleanup &amp; Exploration</a:t>
            </a:r>
            <a:endParaRPr lang="es-MX" dirty="0"/>
          </a:p>
        </p:txBody>
      </p:sp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A6547037-A407-324E-B5A1-BB9785B77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01532"/>
            <a:ext cx="11029615" cy="3678303"/>
          </a:xfrm>
        </p:spPr>
        <p:txBody>
          <a:bodyPr/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s-MX" altLang="es-MX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s-MX" sz="2000" dirty="0"/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INEGI and CONEVAL databases (Jupyter notebook sociodemo).</a:t>
            </a:r>
          </a:p>
          <a:p>
            <a:pPr marL="342900" indent="-342900">
              <a:buFont typeface="+mj-lt"/>
              <a:buAutoNum type="arabicPeriod"/>
            </a:pPr>
            <a:endParaRPr lang="es-MX" sz="2000" dirty="0"/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Presupuesto de egresos de la Ciudad.</a:t>
            </a:r>
          </a:p>
          <a:p>
            <a:pPr marL="342900" indent="-342900">
              <a:buFont typeface="+mj-lt"/>
              <a:buAutoNum type="arabicPeriod"/>
            </a:pPr>
            <a:endParaRPr lang="es-MX" sz="2000" dirty="0"/>
          </a:p>
          <a:p>
            <a:pPr marL="342900" indent="-342900">
              <a:buFont typeface="+mj-lt"/>
              <a:buAutoNum type="arabicPeriod"/>
            </a:pPr>
            <a:r>
              <a:rPr lang="es-MX" sz="2000" dirty="0"/>
              <a:t>Carpetas de investigación PGJ de la Ciudad de México.</a:t>
            </a:r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26415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Data </a:t>
            </a:r>
            <a:r>
              <a:rPr lang="es-MX" dirty="0" err="1"/>
              <a:t>Cleanup</a:t>
            </a:r>
            <a:r>
              <a:rPr lang="es-MX" dirty="0"/>
              <a:t> &amp; </a:t>
            </a:r>
            <a:r>
              <a:rPr lang="es-MX" dirty="0" err="1"/>
              <a:t>Exploration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16A5752-DF5F-4148-B680-F3A30D1169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579" y="1873404"/>
            <a:ext cx="9369947" cy="4611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39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Data </a:t>
            </a:r>
            <a:r>
              <a:rPr lang="es-MX" dirty="0" err="1"/>
              <a:t>Cleanup</a:t>
            </a:r>
            <a:r>
              <a:rPr lang="es-MX" dirty="0"/>
              <a:t> &amp; </a:t>
            </a:r>
            <a:r>
              <a:rPr lang="es-MX" dirty="0" err="1"/>
              <a:t>Exploration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B18F34B-54A4-FA43-986E-B94D1AC50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44" y="1954972"/>
            <a:ext cx="11389112" cy="398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2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Data </a:t>
            </a:r>
            <a:r>
              <a:rPr lang="es-MX" dirty="0" err="1"/>
              <a:t>Cleanup</a:t>
            </a:r>
            <a:r>
              <a:rPr lang="es-MX" dirty="0"/>
              <a:t> &amp; </a:t>
            </a:r>
            <a:r>
              <a:rPr lang="es-MX" dirty="0" err="1"/>
              <a:t>Exploration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823B209-764F-194D-A0E0-24726FD4F8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19" y="1906292"/>
            <a:ext cx="10675434" cy="464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579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Data </a:t>
            </a:r>
            <a:r>
              <a:rPr lang="es-MX" dirty="0" err="1"/>
              <a:t>Cleanup</a:t>
            </a:r>
            <a:r>
              <a:rPr lang="es-MX" dirty="0"/>
              <a:t> &amp; </a:t>
            </a:r>
            <a:r>
              <a:rPr lang="es-MX" dirty="0" err="1"/>
              <a:t>Exploration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BE4C675-2F06-2D41-8F9A-2891B2E270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48" y="1938188"/>
            <a:ext cx="9917151" cy="459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066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Data </a:t>
            </a:r>
            <a:r>
              <a:rPr lang="es-MX" dirty="0" err="1"/>
              <a:t>Cleanup</a:t>
            </a:r>
            <a:r>
              <a:rPr lang="es-MX" dirty="0"/>
              <a:t> &amp; </a:t>
            </a:r>
            <a:r>
              <a:rPr lang="es-MX" dirty="0" err="1"/>
              <a:t>Exploration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6FD1B28-3C30-3C4A-9EAB-7AA6E972F5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1" y="1972443"/>
            <a:ext cx="10627962" cy="451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5251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 txBox="1">
            <a:spLocks/>
          </p:cNvSpPr>
          <p:nvPr/>
        </p:nvSpPr>
        <p:spPr>
          <a:xfrm>
            <a:off x="581191" y="552450"/>
            <a:ext cx="11029616" cy="12287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100" dirty="0"/>
              <a:t>How the spending in </a:t>
            </a:r>
            <a:r>
              <a:rPr lang="es-MX" altLang="es-MX" sz="5100" dirty="0" err="1"/>
              <a:t>different</a:t>
            </a:r>
            <a:r>
              <a:rPr lang="es-MX" altLang="es-MX" sz="5100" dirty="0"/>
              <a:t> </a:t>
            </a:r>
            <a:r>
              <a:rPr lang="es-MX" altLang="es-MX" sz="5100" dirty="0" err="1"/>
              <a:t>items</a:t>
            </a:r>
            <a:r>
              <a:rPr lang="es-MX" altLang="es-MX" sz="5100" dirty="0"/>
              <a:t> </a:t>
            </a:r>
            <a:r>
              <a:rPr lang="es-MX" altLang="es-MX" sz="5100" dirty="0" err="1"/>
              <a:t>is</a:t>
            </a:r>
            <a:r>
              <a:rPr lang="es-MX" altLang="es-MX" sz="5100" dirty="0"/>
              <a:t> </a:t>
            </a:r>
            <a:r>
              <a:rPr lang="es-MX" altLang="es-MX" sz="5100" dirty="0" err="1"/>
              <a:t>associated</a:t>
            </a:r>
            <a:r>
              <a:rPr lang="es-MX" altLang="es-MX" sz="5100" dirty="0"/>
              <a:t> </a:t>
            </a:r>
            <a:r>
              <a:rPr lang="es-MX" altLang="es-MX" sz="5100" dirty="0" err="1"/>
              <a:t>with</a:t>
            </a:r>
            <a:r>
              <a:rPr lang="es-MX" altLang="es-MX" sz="5100" dirty="0"/>
              <a:t> </a:t>
            </a:r>
            <a:r>
              <a:rPr lang="es-MX" altLang="es-MX" sz="5100" dirty="0" err="1"/>
              <a:t>the</a:t>
            </a:r>
            <a:r>
              <a:rPr lang="es-MX" altLang="es-MX" sz="5100" dirty="0"/>
              <a:t> </a:t>
            </a:r>
            <a:r>
              <a:rPr lang="es-MX" altLang="es-MX" sz="5100" dirty="0" err="1"/>
              <a:t>number</a:t>
            </a:r>
            <a:r>
              <a:rPr lang="es-MX" altLang="es-MX" sz="5100" dirty="0"/>
              <a:t> </a:t>
            </a:r>
            <a:r>
              <a:rPr lang="es-MX" altLang="es-MX" sz="5100" dirty="0" err="1"/>
              <a:t>of</a:t>
            </a:r>
            <a:r>
              <a:rPr lang="es-MX" altLang="es-MX" sz="5100" dirty="0"/>
              <a:t> </a:t>
            </a:r>
            <a:r>
              <a:rPr lang="es-MX" altLang="es-MX" sz="5100" dirty="0" err="1"/>
              <a:t>crimes</a:t>
            </a:r>
            <a:r>
              <a:rPr lang="es-MX" altLang="es-MX" sz="5100" dirty="0"/>
              <a:t> </a:t>
            </a:r>
            <a:r>
              <a:rPr lang="es-MX" altLang="es-MX" sz="5100" dirty="0" err="1"/>
              <a:t>committed</a:t>
            </a:r>
            <a:r>
              <a:rPr lang="es-MX" altLang="es-MX" sz="5100" dirty="0"/>
              <a:t> in </a:t>
            </a:r>
            <a:r>
              <a:rPr lang="es-MX" altLang="es-MX" sz="5100" dirty="0" err="1"/>
              <a:t>each</a:t>
            </a:r>
            <a:r>
              <a:rPr lang="es-MX" altLang="es-MX" sz="5100" dirty="0"/>
              <a:t> alcaldía?</a:t>
            </a:r>
          </a:p>
          <a:p>
            <a:endParaRPr lang="es-MX" dirty="0"/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951070" y="2663483"/>
            <a:ext cx="65" cy="27699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MX" altLang="es-MX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Imagen 2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635DC46F-3FF4-462F-94D0-1B9EE5CBE8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782" y="2103445"/>
            <a:ext cx="6382433" cy="425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63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 txBox="1">
            <a:spLocks/>
          </p:cNvSpPr>
          <p:nvPr/>
        </p:nvSpPr>
        <p:spPr>
          <a:xfrm>
            <a:off x="581191" y="1129992"/>
            <a:ext cx="11029616" cy="5551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relation</a:t>
            </a:r>
            <a:r>
              <a:rPr lang="es-MX" dirty="0"/>
              <a:t> </a:t>
            </a:r>
            <a:r>
              <a:rPr lang="es-MX" dirty="0" err="1"/>
              <a:t>between</a:t>
            </a:r>
            <a:r>
              <a:rPr lang="es-MX" dirty="0"/>
              <a:t> </a:t>
            </a:r>
            <a:r>
              <a:rPr lang="es-MX" dirty="0" err="1"/>
              <a:t>spending</a:t>
            </a:r>
            <a:r>
              <a:rPr lang="es-MX" dirty="0"/>
              <a:t> and </a:t>
            </a:r>
            <a:r>
              <a:rPr lang="es-MX" dirty="0" err="1"/>
              <a:t>felonies</a:t>
            </a:r>
            <a:endParaRPr lang="es-MX" dirty="0"/>
          </a:p>
        </p:txBody>
      </p:sp>
      <p:pic>
        <p:nvPicPr>
          <p:cNvPr id="5" name="Imagen 4" descr="Imagen que contiene texto&#10;&#10;Descripción generada automáticamente">
            <a:extLst>
              <a:ext uri="{FF2B5EF4-FFF2-40B4-BE49-F238E27FC236}">
                <a16:creationId xmlns:a16="http://schemas.microsoft.com/office/drawing/2014/main" id="{C279B6BC-B6D0-436E-AA8C-622C0524F3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1" y="2069575"/>
            <a:ext cx="5487650" cy="3658433"/>
          </a:xfrm>
          <a:prstGeom prst="rect">
            <a:avLst/>
          </a:prstGeom>
        </p:spPr>
      </p:pic>
      <p:pic>
        <p:nvPicPr>
          <p:cNvPr id="8" name="Imagen 7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027C89A6-5DFE-48B4-AD62-DA3CA7B5F7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3161" y="2069575"/>
            <a:ext cx="5487650" cy="36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324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A6CAF93-4C97-494D-B995-2ACB30E64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Claudia, maybe we could help.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8E8FFB-DE9B-CF48-8150-69BB1817C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28" y="2003164"/>
            <a:ext cx="3425957" cy="3425957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E6527B-0D65-FF4A-B0FF-0E3B8429C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5691" y="1690688"/>
            <a:ext cx="7310879" cy="4906055"/>
          </a:xfrm>
        </p:spPr>
        <p:txBody>
          <a:bodyPr>
            <a:normAutofit/>
          </a:bodyPr>
          <a:lstStyle/>
          <a:p>
            <a:r>
              <a:rPr lang="en-US" sz="1600" dirty="0"/>
              <a:t>Define the core message or hypothesis of your project.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dirty="0"/>
              <a:t>Ho: The demographic factors of an </a:t>
            </a:r>
            <a:r>
              <a:rPr lang="en-US" dirty="0" err="1"/>
              <a:t>alcaldia</a:t>
            </a:r>
            <a:r>
              <a:rPr lang="en-US" dirty="0"/>
              <a:t> does not influence in the amount of felony's committed in that </a:t>
            </a:r>
            <a:r>
              <a:rPr lang="en-US" dirty="0" err="1"/>
              <a:t>alcaldia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Ha: The demographic factors of an </a:t>
            </a:r>
            <a:r>
              <a:rPr lang="en-US" dirty="0" err="1"/>
              <a:t>alcaldia</a:t>
            </a:r>
            <a:r>
              <a:rPr lang="en-US" dirty="0"/>
              <a:t> influence in the amount of felony's committed in that </a:t>
            </a:r>
            <a:r>
              <a:rPr lang="en-US" dirty="0" err="1"/>
              <a:t>alcaldia</a:t>
            </a:r>
            <a:r>
              <a:rPr lang="en-US" dirty="0"/>
              <a:t>. 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981689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99976-A70C-4379-AAEF-45F4CD3CA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relation</a:t>
            </a:r>
            <a:r>
              <a:rPr lang="es-MX" dirty="0"/>
              <a:t> </a:t>
            </a:r>
            <a:r>
              <a:rPr lang="es-MX" dirty="0" err="1"/>
              <a:t>between</a:t>
            </a:r>
            <a:r>
              <a:rPr lang="es-MX" dirty="0"/>
              <a:t> </a:t>
            </a:r>
            <a:r>
              <a:rPr lang="es-MX" dirty="0" err="1"/>
              <a:t>spending</a:t>
            </a:r>
            <a:r>
              <a:rPr lang="es-MX" dirty="0"/>
              <a:t> and </a:t>
            </a:r>
            <a:r>
              <a:rPr lang="es-MX" dirty="0" err="1"/>
              <a:t>felonies</a:t>
            </a:r>
            <a:br>
              <a:rPr lang="es-MX" dirty="0"/>
            </a:br>
            <a:endParaRPr lang="es-MX" dirty="0"/>
          </a:p>
        </p:txBody>
      </p:sp>
      <p:pic>
        <p:nvPicPr>
          <p:cNvPr id="5" name="Marcador de contenido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3E77A2C5-F404-4DB2-809F-73C818C611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175" y="2191127"/>
            <a:ext cx="5487650" cy="3658433"/>
          </a:xfrm>
        </p:spPr>
      </p:pic>
    </p:spTree>
    <p:extLst>
      <p:ext uri="{BB962C8B-B14F-4D97-AF65-F5344CB8AC3E}">
        <p14:creationId xmlns:p14="http://schemas.microsoft.com/office/powerpoint/2010/main" val="18557615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25088F-29AE-4102-A2A3-8F36A8837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RegresSion</a:t>
            </a:r>
            <a:r>
              <a:rPr lang="es-MX" dirty="0"/>
              <a:t> </a:t>
            </a:r>
            <a:r>
              <a:rPr lang="es-MX" dirty="0" err="1"/>
              <a:t>analysis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3E6317-A73F-4C13-9FAF-0311474F9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estimate the following linear </a:t>
            </a:r>
            <a:r>
              <a:rPr lang="en-US" dirty="0" err="1"/>
              <a:t>regresion</a:t>
            </a:r>
            <a:r>
              <a:rPr lang="en-US" dirty="0"/>
              <a:t> model: </a:t>
            </a:r>
          </a:p>
          <a:p>
            <a:pPr algn="ctr"/>
            <a:r>
              <a:rPr lang="en-US" i="1" dirty="0" err="1"/>
              <a:t>delitos</a:t>
            </a:r>
            <a:r>
              <a:rPr lang="en-US" i="1" dirty="0"/>
              <a:t>= a +b*</a:t>
            </a:r>
            <a:r>
              <a:rPr lang="en-US" i="1" dirty="0" err="1"/>
              <a:t>spending_in_police</a:t>
            </a:r>
            <a:r>
              <a:rPr lang="en-US" i="1" dirty="0"/>
              <a:t> + e </a:t>
            </a:r>
          </a:p>
          <a:p>
            <a:r>
              <a:rPr lang="en-US" dirty="0"/>
              <a:t>And test for the significance of coefficient </a:t>
            </a:r>
            <a:r>
              <a:rPr lang="en-US" i="1" dirty="0"/>
              <a:t>b</a:t>
            </a:r>
            <a:r>
              <a:rPr lang="en-US" dirty="0"/>
              <a:t>. That is:</a:t>
            </a:r>
          </a:p>
          <a:p>
            <a:r>
              <a:rPr lang="en-US" i="1" dirty="0"/>
              <a:t>H0: b = 0</a:t>
            </a:r>
          </a:p>
          <a:p>
            <a:r>
              <a:rPr lang="en-US" i="1" dirty="0"/>
              <a:t>HA: b != 0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258268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4AF1382A-3DA2-42C8-BA49-7874B9AB8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RegresSion</a:t>
            </a:r>
            <a:r>
              <a:rPr lang="es-MX" dirty="0"/>
              <a:t> análisis (</a:t>
            </a:r>
            <a:r>
              <a:rPr lang="es-MX" dirty="0" err="1"/>
              <a:t>Results</a:t>
            </a:r>
            <a:r>
              <a:rPr lang="es-MX" dirty="0"/>
              <a:t>)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566FC05-866D-48B2-90CF-CCDD1C653F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4629997"/>
          </a:xfrm>
        </p:spPr>
        <p:txBody>
          <a:bodyPr>
            <a:normAutofit/>
          </a:bodyPr>
          <a:lstStyle/>
          <a:p>
            <a:r>
              <a:rPr lang="en-US" dirty="0"/>
              <a:t>Results show a positive association (obviously not causation) between spending in police by </a:t>
            </a:r>
            <a:r>
              <a:rPr lang="en-US" dirty="0" err="1"/>
              <a:t>alcaldia</a:t>
            </a:r>
            <a:r>
              <a:rPr lang="en-US" dirty="0"/>
              <a:t> and crime. Estimated coefficient b is positive and statistically significant. Moreover, R squared is high. These results are consistent with the literature on crime that suggests that resources for crime prevention and crime combat are directed to hotspots.</a:t>
            </a:r>
          </a:p>
          <a:p>
            <a:r>
              <a:rPr lang="en-US" dirty="0"/>
              <a:t>For more on this topic see Di </a:t>
            </a:r>
            <a:r>
              <a:rPr lang="en-US" dirty="0" err="1"/>
              <a:t>Tella</a:t>
            </a:r>
            <a:r>
              <a:rPr lang="en-US" dirty="0"/>
              <a:t> and </a:t>
            </a:r>
            <a:r>
              <a:rPr lang="en-US" dirty="0" err="1"/>
              <a:t>Schargrodsky</a:t>
            </a:r>
            <a:r>
              <a:rPr lang="en-US" dirty="0"/>
              <a:t> (2004) "Do Police Reduce Crime? Estimates Using the Allocation of Police Forces After a Terrorist Attack" and the literature there after </a:t>
            </a:r>
            <a:r>
              <a:rPr lang="en-US" u="sng" dirty="0">
                <a:hlinkClick r:id="rId2"/>
              </a:rPr>
              <a:t>http://www.people.hbs.edu/rditella/papers/AERPoliceCrime.pdf</a:t>
            </a:r>
            <a:endParaRPr lang="en-US" dirty="0"/>
          </a:p>
          <a:p>
            <a:endParaRPr lang="es-MX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CB523A3-13D9-4566-8F04-14CD9A78ADA6}"/>
              </a:ext>
            </a:extLst>
          </p:cNvPr>
          <p:cNvPicPr/>
          <p:nvPr/>
        </p:nvPicPr>
        <p:blipFill rotWithShape="1">
          <a:blip r:embed="rId3"/>
          <a:srcRect l="14596" t="44054" r="36411" b="10079"/>
          <a:stretch/>
        </p:blipFill>
        <p:spPr bwMode="auto">
          <a:xfrm>
            <a:off x="581192" y="2339340"/>
            <a:ext cx="5705308" cy="41186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266402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6CAF93-4C97-494D-B995-2ACB30E64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s-MX" dirty="0"/>
              <a:t>Post Mortem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E6527B-0D65-FF4A-B0FF-0E3B8429C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9" y="2278173"/>
            <a:ext cx="7175058" cy="3450613"/>
          </a:xfrm>
        </p:spPr>
        <p:txBody>
          <a:bodyPr anchor="ctr">
            <a:norm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MX" altLang="es-MX" sz="2400" dirty="0" err="1">
                <a:latin typeface="Arial" panose="020B0604020202020204" pitchFamily="34" charset="0"/>
              </a:rPr>
              <a:t>Discuss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any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difficulties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that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arose</a:t>
            </a:r>
            <a:r>
              <a:rPr lang="es-MX" altLang="es-MX" sz="2400" dirty="0">
                <a:latin typeface="Arial" panose="020B0604020202020204" pitchFamily="34" charset="0"/>
              </a:rPr>
              <a:t>, and </a:t>
            </a:r>
            <a:r>
              <a:rPr lang="es-MX" altLang="es-MX" sz="2400" dirty="0" err="1">
                <a:latin typeface="Arial" panose="020B0604020202020204" pitchFamily="34" charset="0"/>
              </a:rPr>
              <a:t>how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you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dealt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with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them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MX" altLang="es-MX" sz="2400" dirty="0" err="1">
                <a:latin typeface="Arial" panose="020B0604020202020204" pitchFamily="34" charset="0"/>
              </a:rPr>
              <a:t>Discuss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any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additional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questions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that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came</a:t>
            </a:r>
            <a:r>
              <a:rPr lang="es-MX" altLang="es-MX" sz="2400" dirty="0">
                <a:latin typeface="Arial" panose="020B0604020202020204" pitchFamily="34" charset="0"/>
              </a:rPr>
              <a:t> up, </a:t>
            </a:r>
            <a:r>
              <a:rPr lang="es-MX" altLang="es-MX" sz="2400" dirty="0" err="1">
                <a:latin typeface="Arial" panose="020B0604020202020204" pitchFamily="34" charset="0"/>
              </a:rPr>
              <a:t>but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which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you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didn't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have</a:t>
            </a:r>
            <a:r>
              <a:rPr lang="es-MX" altLang="es-MX" sz="2400" dirty="0">
                <a:latin typeface="Arial" panose="020B0604020202020204" pitchFamily="34" charset="0"/>
              </a:rPr>
              <a:t> time to </a:t>
            </a:r>
            <a:r>
              <a:rPr lang="es-MX" altLang="es-MX" sz="2400" dirty="0" err="1">
                <a:latin typeface="Arial" panose="020B0604020202020204" pitchFamily="34" charset="0"/>
              </a:rPr>
              <a:t>answer</a:t>
            </a:r>
            <a:r>
              <a:rPr lang="es-MX" altLang="es-MX" sz="2400" dirty="0">
                <a:latin typeface="Arial" panose="020B0604020202020204" pitchFamily="34" charset="0"/>
              </a:rPr>
              <a:t>: </a:t>
            </a:r>
            <a:r>
              <a:rPr lang="es-MX" altLang="es-MX" sz="2400" dirty="0" err="1">
                <a:latin typeface="Arial" panose="020B0604020202020204" pitchFamily="34" charset="0"/>
              </a:rPr>
              <a:t>What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would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you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research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next</a:t>
            </a:r>
            <a:r>
              <a:rPr lang="es-MX" altLang="es-MX" sz="2400" dirty="0">
                <a:latin typeface="Arial" panose="020B0604020202020204" pitchFamily="34" charset="0"/>
              </a:rPr>
              <a:t>, </a:t>
            </a:r>
            <a:r>
              <a:rPr lang="es-MX" altLang="es-MX" sz="2400" dirty="0" err="1">
                <a:latin typeface="Arial" panose="020B0604020202020204" pitchFamily="34" charset="0"/>
              </a:rPr>
              <a:t>if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you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had</a:t>
            </a:r>
            <a:r>
              <a:rPr lang="es-MX" altLang="es-MX" sz="2400" dirty="0">
                <a:latin typeface="Arial" panose="020B0604020202020204" pitchFamily="34" charset="0"/>
              </a:rPr>
              <a:t> </a:t>
            </a:r>
            <a:r>
              <a:rPr lang="es-MX" altLang="es-MX" sz="2400" dirty="0" err="1">
                <a:latin typeface="Arial" panose="020B0604020202020204" pitchFamily="34" charset="0"/>
              </a:rPr>
              <a:t>two</a:t>
            </a:r>
            <a:r>
              <a:rPr lang="es-MX" altLang="es-MX" sz="2400" dirty="0">
                <a:latin typeface="Arial" panose="020B0604020202020204" pitchFamily="34" charset="0"/>
              </a:rPr>
              <a:t> more </a:t>
            </a:r>
            <a:r>
              <a:rPr lang="es-MX" altLang="es-MX" sz="2400" dirty="0" err="1">
                <a:latin typeface="Arial" panose="020B0604020202020204" pitchFamily="34" charset="0"/>
              </a:rPr>
              <a:t>weeks</a:t>
            </a:r>
            <a:r>
              <a:rPr lang="es-MX" altLang="es-MX" sz="2400" dirty="0">
                <a:latin typeface="Arial" panose="020B0604020202020204" pitchFamily="34" charset="0"/>
              </a:rPr>
              <a:t>? </a:t>
            </a:r>
          </a:p>
          <a:p>
            <a:endParaRPr lang="es-MX" sz="2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rgbClr val="4EA1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rgbClr val="35C1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8E8FFB-DE9B-CF48-8150-69BB1817C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2927" y="2696440"/>
            <a:ext cx="1465117" cy="1465117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1C2314B0-E6DF-084F-9C8C-1152F2433238}"/>
              </a:ext>
            </a:extLst>
          </p:cNvPr>
          <p:cNvSpPr txBox="1"/>
          <p:nvPr/>
        </p:nvSpPr>
        <p:spPr>
          <a:xfrm>
            <a:off x="10868891" y="18080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77185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44728BC8-138D-5044-B3EB-7C6C09F70E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8516"/>
            <a:ext cx="9144000" cy="911117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Open-floor Q&amp;A with the audience</a:t>
            </a:r>
            <a:endParaRPr lang="es-MX" sz="20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2DDC01F-4B07-CB46-B110-14C392F14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5810"/>
            <a:ext cx="9144000" cy="1355750"/>
          </a:xfrm>
        </p:spPr>
        <p:txBody>
          <a:bodyPr>
            <a:normAutofit/>
          </a:bodyPr>
          <a:lstStyle/>
          <a:p>
            <a:pPr algn="l"/>
            <a:r>
              <a:rPr lang="es-MX" sz="5400" dirty="0" err="1"/>
              <a:t>Questions</a:t>
            </a:r>
            <a:endParaRPr lang="es-MX" sz="5400" dirty="0">
              <a:latin typeface="Century Gothic" panose="020B0502020202020204" pitchFamily="34" charset="0"/>
            </a:endParaRPr>
          </a:p>
        </p:txBody>
      </p:sp>
      <p:sp>
        <p:nvSpPr>
          <p:cNvPr id="9" name="Freeform 16">
            <a:extLst>
              <a:ext uri="{FF2B5EF4-FFF2-40B4-BE49-F238E27FC236}">
                <a16:creationId xmlns:a16="http://schemas.microsoft.com/office/drawing/2014/main" id="{B0BDD275-E79C-4B6F-9875-E474D59DC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07752" y="0"/>
            <a:ext cx="7084249" cy="2130552"/>
          </a:xfrm>
          <a:custGeom>
            <a:avLst/>
            <a:gdLst>
              <a:gd name="connsiteX0" fmla="*/ 986725 w 7084249"/>
              <a:gd name="connsiteY0" fmla="*/ 0 h 2130552"/>
              <a:gd name="connsiteX1" fmla="*/ 7084249 w 7084249"/>
              <a:gd name="connsiteY1" fmla="*/ 0 h 2130552"/>
              <a:gd name="connsiteX2" fmla="*/ 7084249 w 7084249"/>
              <a:gd name="connsiteY2" fmla="*/ 2130552 h 2130552"/>
              <a:gd name="connsiteX3" fmla="*/ 0 w 7084249"/>
              <a:gd name="connsiteY3" fmla="*/ 2130552 h 2130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84249" h="2130552">
                <a:moveTo>
                  <a:pt x="986725" y="0"/>
                </a:moveTo>
                <a:lnTo>
                  <a:pt x="7084249" y="0"/>
                </a:lnTo>
                <a:lnTo>
                  <a:pt x="7084249" y="2130552"/>
                </a:lnTo>
                <a:lnTo>
                  <a:pt x="0" y="2130552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 19">
            <a:extLst>
              <a:ext uri="{FF2B5EF4-FFF2-40B4-BE49-F238E27FC236}">
                <a16:creationId xmlns:a16="http://schemas.microsoft.com/office/drawing/2014/main" id="{FFE24BB0-6C00-4CD0-B19A-F41513025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3319"/>
            <a:ext cx="5925190" cy="2174681"/>
          </a:xfrm>
          <a:custGeom>
            <a:avLst/>
            <a:gdLst>
              <a:gd name="connsiteX0" fmla="*/ 1007162 w 5925190"/>
              <a:gd name="connsiteY0" fmla="*/ 0 h 2174681"/>
              <a:gd name="connsiteX1" fmla="*/ 5925190 w 5925190"/>
              <a:gd name="connsiteY1" fmla="*/ 0 h 2174681"/>
              <a:gd name="connsiteX2" fmla="*/ 5925190 w 5925190"/>
              <a:gd name="connsiteY2" fmla="*/ 2174681 h 2174681"/>
              <a:gd name="connsiteX3" fmla="*/ 0 w 5925190"/>
              <a:gd name="connsiteY3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4681">
                <a:moveTo>
                  <a:pt x="1007162" y="0"/>
                </a:moveTo>
                <a:lnTo>
                  <a:pt x="5925190" y="0"/>
                </a:lnTo>
                <a:lnTo>
                  <a:pt x="5925190" y="2174681"/>
                </a:lnTo>
                <a:lnTo>
                  <a:pt x="0" y="217468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22">
            <a:extLst>
              <a:ext uri="{FF2B5EF4-FFF2-40B4-BE49-F238E27FC236}">
                <a16:creationId xmlns:a16="http://schemas.microsoft.com/office/drawing/2014/main" id="{045D7A58-411F-4E92-A78E-A6FEB1890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1728"/>
            <a:ext cx="7112212" cy="2176272"/>
          </a:xfrm>
          <a:custGeom>
            <a:avLst/>
            <a:gdLst>
              <a:gd name="connsiteX0" fmla="*/ 0 w 7112212"/>
              <a:gd name="connsiteY0" fmla="*/ 0 h 2176272"/>
              <a:gd name="connsiteX1" fmla="*/ 7112212 w 7112212"/>
              <a:gd name="connsiteY1" fmla="*/ 0 h 2176272"/>
              <a:gd name="connsiteX2" fmla="*/ 6104313 w 7112212"/>
              <a:gd name="connsiteY2" fmla="*/ 2176272 h 2176272"/>
              <a:gd name="connsiteX3" fmla="*/ 0 w 7112212"/>
              <a:gd name="connsiteY3" fmla="*/ 2176272 h 2176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12212" h="2176272">
                <a:moveTo>
                  <a:pt x="0" y="0"/>
                </a:moveTo>
                <a:lnTo>
                  <a:pt x="7112212" y="0"/>
                </a:lnTo>
                <a:lnTo>
                  <a:pt x="6104313" y="2176272"/>
                </a:lnTo>
                <a:lnTo>
                  <a:pt x="0" y="2176272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350B182-F3D2-BD4D-82F6-F46E0B208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595195"/>
            <a:ext cx="3715220" cy="92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633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A6CAF93-4C97-494D-B995-2ACB30E64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Claudia, maybe we could help.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8E8FFB-DE9B-CF48-8150-69BB1817C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257" y="1963976"/>
            <a:ext cx="3425957" cy="3425957"/>
          </a:xfrm>
          <a:prstGeom prst="rect">
            <a:avLst/>
          </a:prstGeom>
        </p:spPr>
      </p:pic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810" y="1963976"/>
            <a:ext cx="6376458" cy="3425957"/>
          </a:xfrm>
        </p:spPr>
      </p:pic>
    </p:spTree>
    <p:extLst>
      <p:ext uri="{BB962C8B-B14F-4D97-AF65-F5344CB8AC3E}">
        <p14:creationId xmlns:p14="http://schemas.microsoft.com/office/powerpoint/2010/main" val="26845808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547037-A407-324E-B5A1-BB9785B77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438" y="1817649"/>
            <a:ext cx="11029615" cy="5196468"/>
          </a:xfrm>
        </p:spPr>
        <p:txBody>
          <a:bodyPr>
            <a:normAutofit fontScale="32500" lnSpcReduction="20000"/>
          </a:bodyPr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s-MX" altLang="es-MX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6000" dirty="0"/>
              <a:t>We found our resource data trough the open data of the government of the city of Mexico. Specifically :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60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4500" dirty="0"/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MX" sz="5000" b="1" dirty="0"/>
              <a:t>Carpetas de investigación PGJ de la Ciudad de México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MX" sz="5000" b="1" dirty="0"/>
              <a:t>Alcaldías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MX" sz="5000" b="1" dirty="0"/>
              <a:t>Presupuesto de egresos de la Ciudad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s-MX" sz="6000" b="1" dirty="0"/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s-MX" sz="6000" b="1" dirty="0"/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6000" dirty="0"/>
              <a:t>And INEGI / CONEVAL 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s-MX" sz="6000" b="1" dirty="0"/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MX" sz="5000" b="1" dirty="0"/>
              <a:t>Population variables from “Censo poblacional 2010”.: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s-MX" sz="4300" b="1" dirty="0"/>
              <a:t>Total population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s-MX" sz="4300" b="1" dirty="0"/>
              <a:t>Average schooling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s-MX" sz="4300" b="1" dirty="0"/>
              <a:t>Economically active population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s-MX" sz="4300" b="1" dirty="0"/>
              <a:t>Unoccupied population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s-MX" sz="4300" b="1" dirty="0"/>
              <a:t>Population without religion as a fun fact</a:t>
            </a:r>
          </a:p>
          <a:p>
            <a:pPr marL="32400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s-MX" sz="4800" b="1" dirty="0"/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s-MX" sz="5000" b="1" dirty="0"/>
              <a:t>Variables related with poverty from: “Estudio de medición de la pobreza 2015”.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s-MX" sz="4300" b="1" dirty="0"/>
              <a:t>Extreme poverty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s-MX" sz="4300" b="1" dirty="0"/>
              <a:t>Moderate poverty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s-MX" sz="4300" b="1" dirty="0"/>
              <a:t>Vulnerable population by income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s-MX" sz="4300" b="1" dirty="0"/>
              <a:t>Population with income below the welfare line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sz="28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800" dirty="0"/>
              <a:t> </a:t>
            </a:r>
            <a:br>
              <a:rPr lang="en-US" sz="3200" dirty="0"/>
            </a:b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s-MX" dirty="0"/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 txBox="1">
            <a:spLocks/>
          </p:cNvSpPr>
          <p:nvPr/>
        </p:nvSpPr>
        <p:spPr>
          <a:xfrm>
            <a:off x="581191" y="1129992"/>
            <a:ext cx="11029616" cy="5551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0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j-ea"/>
                <a:cs typeface="+mj-cs"/>
              </a:rPr>
              <a:t>Questions &amp; Data</a:t>
            </a:r>
          </a:p>
        </p:txBody>
      </p:sp>
    </p:spTree>
    <p:extLst>
      <p:ext uri="{BB962C8B-B14F-4D97-AF65-F5344CB8AC3E}">
        <p14:creationId xmlns:p14="http://schemas.microsoft.com/office/powerpoint/2010/main" val="1318425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1129992"/>
            <a:ext cx="11029616" cy="555117"/>
          </a:xfrm>
        </p:spPr>
        <p:txBody>
          <a:bodyPr/>
          <a:lstStyle/>
          <a:p>
            <a:r>
              <a:rPr lang="es-MX" dirty="0" err="1"/>
              <a:t>Questions</a:t>
            </a:r>
            <a:r>
              <a:rPr lang="es-MX" dirty="0"/>
              <a:t> &amp; Data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547037-A407-324E-B5A1-BB9785B77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4937" y="2192643"/>
            <a:ext cx="4885509" cy="3862349"/>
          </a:xfrm>
        </p:spPr>
        <p:txBody>
          <a:bodyPr>
            <a:normAutofit lnSpcReduction="10000"/>
          </a:bodyPr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s-MX" altLang="es-MX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5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500" dirty="0"/>
          </a:p>
          <a:p>
            <a:r>
              <a:rPr lang="en-US" sz="3600" dirty="0"/>
              <a:t>Is the amount of felonies committed in CDMX increasing?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28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28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28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s-MX" dirty="0"/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1" y="2192643"/>
            <a:ext cx="6018713" cy="386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655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547037-A407-324E-B5A1-BB9785B77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4937" y="2155370"/>
            <a:ext cx="4885509" cy="4480561"/>
          </a:xfrm>
        </p:spPr>
        <p:txBody>
          <a:bodyPr>
            <a:normAutofit fontScale="25000" lnSpcReduction="20000"/>
          </a:bodyPr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s-MX" altLang="es-MX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indent="0">
              <a:buNone/>
            </a:pPr>
            <a:endParaRPr lang="en-US" sz="14400" dirty="0"/>
          </a:p>
          <a:p>
            <a:r>
              <a:rPr lang="en-US" sz="12800" dirty="0"/>
              <a:t>In which </a:t>
            </a:r>
            <a:r>
              <a:rPr lang="en-US" sz="12800" dirty="0" err="1"/>
              <a:t>alcaldia</a:t>
            </a:r>
            <a:r>
              <a:rPr lang="en-US" sz="12800" dirty="0"/>
              <a:t> are occurring the most felonies? </a:t>
            </a:r>
          </a:p>
          <a:p>
            <a:endParaRPr lang="en-US" sz="12800" dirty="0"/>
          </a:p>
          <a:p>
            <a:r>
              <a:rPr lang="en-US" sz="12800" dirty="0"/>
              <a:t>Does the amount of population in each </a:t>
            </a:r>
            <a:r>
              <a:rPr lang="en-US" sz="12800" dirty="0" err="1"/>
              <a:t>alcaldia</a:t>
            </a:r>
            <a:r>
              <a:rPr lang="en-US" sz="12800" dirty="0"/>
              <a:t> determine the amount of felonies occurring?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2400" dirty="0"/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sz="24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400" dirty="0"/>
              <a:t> </a:t>
            </a:r>
            <a:endParaRPr lang="en-US" sz="28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28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28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28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28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28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2800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dirty="0"/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s-MX" dirty="0"/>
          </a:p>
          <a:p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1" y="1944449"/>
            <a:ext cx="6139544" cy="4691482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 txBox="1">
            <a:spLocks/>
          </p:cNvSpPr>
          <p:nvPr/>
        </p:nvSpPr>
        <p:spPr>
          <a:xfrm>
            <a:off x="581191" y="1129992"/>
            <a:ext cx="11029616" cy="5551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/>
              <a:t>Questions &amp; Data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14688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 txBox="1">
            <a:spLocks/>
          </p:cNvSpPr>
          <p:nvPr/>
        </p:nvSpPr>
        <p:spPr>
          <a:xfrm>
            <a:off x="581191" y="1129992"/>
            <a:ext cx="11029616" cy="5551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/>
              <a:t>Questions &amp; Data</a:t>
            </a:r>
            <a:endParaRPr lang="es-MX" dirty="0"/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951070" y="2663483"/>
            <a:ext cx="65" cy="27699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MX" altLang="es-MX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0F1077E-E58A-4B0B-AD18-65AF41B66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1" y="2178529"/>
            <a:ext cx="11382375" cy="45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9585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 txBox="1">
            <a:spLocks/>
          </p:cNvSpPr>
          <p:nvPr/>
        </p:nvSpPr>
        <p:spPr>
          <a:xfrm>
            <a:off x="581191" y="1129992"/>
            <a:ext cx="11029616" cy="5551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MX"/>
              <a:t>Questions &amp; Data</a:t>
            </a:r>
            <a:endParaRPr lang="es-MX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715AA96-6567-4F9C-B129-B8B047A32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1" y="2052638"/>
            <a:ext cx="11382375" cy="45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2095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064919-7E0E-2644-A706-177B77859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Data </a:t>
            </a:r>
            <a:r>
              <a:rPr lang="es-MX" dirty="0" err="1"/>
              <a:t>Analysis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60C8BA-31B2-3441-A90E-FABAE903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53" y="5956746"/>
            <a:ext cx="803308" cy="80330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9592984-466E-4C47-8813-955F2332D9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350" y="2298313"/>
            <a:ext cx="5487650" cy="3658433"/>
          </a:xfrm>
          <a:prstGeom prst="rect">
            <a:avLst/>
          </a:prstGeom>
        </p:spPr>
      </p:pic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91E62BD3-13FE-43A9-B51C-4F1DAAA654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048" y="2298312"/>
            <a:ext cx="5487650" cy="3658433"/>
          </a:xfrm>
        </p:spPr>
      </p:pic>
    </p:spTree>
    <p:extLst>
      <p:ext uri="{BB962C8B-B14F-4D97-AF65-F5344CB8AC3E}">
        <p14:creationId xmlns:p14="http://schemas.microsoft.com/office/powerpoint/2010/main" val="3074280519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2270</TotalTime>
  <Words>511</Words>
  <Application>Microsoft Macintosh PowerPoint</Application>
  <PresentationFormat>Panorámica</PresentationFormat>
  <Paragraphs>137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24</vt:i4>
      </vt:variant>
    </vt:vector>
  </HeadingPairs>
  <TitlesOfParts>
    <vt:vector size="32" baseType="lpstr">
      <vt:lpstr>Arial</vt:lpstr>
      <vt:lpstr>Calibri</vt:lpstr>
      <vt:lpstr>Calibri Light</vt:lpstr>
      <vt:lpstr>Century Gothic</vt:lpstr>
      <vt:lpstr>Gill Sans MT</vt:lpstr>
      <vt:lpstr>Wingdings 2</vt:lpstr>
      <vt:lpstr>1_Tema de Office</vt:lpstr>
      <vt:lpstr>Dividendo</vt:lpstr>
      <vt:lpstr>Seguridad_CDMX</vt:lpstr>
      <vt:lpstr>Claudia, maybe we could help. </vt:lpstr>
      <vt:lpstr>Claudia, maybe we could help. </vt:lpstr>
      <vt:lpstr>Presentación de PowerPoint</vt:lpstr>
      <vt:lpstr>Questions &amp; Data</vt:lpstr>
      <vt:lpstr>Presentación de PowerPoint</vt:lpstr>
      <vt:lpstr>Presentación de PowerPoint</vt:lpstr>
      <vt:lpstr>Presentación de PowerPoint</vt:lpstr>
      <vt:lpstr>Data Analysis</vt:lpstr>
      <vt:lpstr>Presentación de PowerPoint</vt:lpstr>
      <vt:lpstr>Presentación de PowerPoint</vt:lpstr>
      <vt:lpstr> </vt:lpstr>
      <vt:lpstr>Data Cleanup &amp; Exploration</vt:lpstr>
      <vt:lpstr>Data Cleanup &amp; Exploration</vt:lpstr>
      <vt:lpstr>Data Cleanup &amp; Exploration</vt:lpstr>
      <vt:lpstr>Data Cleanup &amp; Exploration</vt:lpstr>
      <vt:lpstr>Data Cleanup &amp; Exploration</vt:lpstr>
      <vt:lpstr>Presentación de PowerPoint</vt:lpstr>
      <vt:lpstr>Presentación de PowerPoint</vt:lpstr>
      <vt:lpstr>The relation between spending and felonies </vt:lpstr>
      <vt:lpstr>RegresSion analysis</vt:lpstr>
      <vt:lpstr>RegresSion análisis (Results)</vt:lpstr>
      <vt:lpstr>Post Mortem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 l. Mendoza</dc:creator>
  <cp:lastModifiedBy>Hugo Barcenas</cp:lastModifiedBy>
  <cp:revision>33</cp:revision>
  <dcterms:created xsi:type="dcterms:W3CDTF">2019-07-19T01:15:40Z</dcterms:created>
  <dcterms:modified xsi:type="dcterms:W3CDTF">2019-07-20T15:09:00Z</dcterms:modified>
</cp:coreProperties>
</file>

<file path=docProps/thumbnail.jpeg>
</file>